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392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Autonomous AI Calling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outbound sales with AI that makes calls, conducts conversations, and books meetings autonomously—24/7 with perfect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7535" y="402669"/>
            <a:ext cx="5285065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Challenges Solved &amp; Future Vision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997535" y="1224082"/>
            <a:ext cx="219086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Technical Wins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5997535" y="1739801"/>
            <a:ext cx="72985" cy="72985"/>
          </a:xfrm>
          <a:prstGeom prst="roundRect">
            <a:avLst>
              <a:gd name="adj" fmla="val 626430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6216491" y="1662232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Timezone Awareness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16491" y="2036326"/>
            <a:ext cx="3663791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Enforced timezone-aware datetimes—eliminated silent failures.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997535" y="2873395"/>
            <a:ext cx="72985" cy="72985"/>
          </a:xfrm>
          <a:prstGeom prst="roundRect">
            <a:avLst>
              <a:gd name="adj" fmla="val 626430"/>
            </a:avLst>
          </a:prstGeom>
          <a:solidFill>
            <a:srgbClr val="835E54"/>
          </a:solidFill>
          <a:ln/>
        </p:spPr>
      </p:sp>
      <p:sp>
        <p:nvSpPr>
          <p:cNvPr id="9" name="Text 6"/>
          <p:cNvSpPr/>
          <p:nvPr/>
        </p:nvSpPr>
        <p:spPr>
          <a:xfrm>
            <a:off x="6216491" y="2795826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Hallucination Fix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16491" y="3169920"/>
            <a:ext cx="3663791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Validated bookings against offered slots—100% accuracy.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997535" y="4006989"/>
            <a:ext cx="72985" cy="72985"/>
          </a:xfrm>
          <a:prstGeom prst="roundRect">
            <a:avLst>
              <a:gd name="adj" fmla="val 626430"/>
            </a:avLst>
          </a:prstGeom>
          <a:solidFill>
            <a:srgbClr val="835E54"/>
          </a:solidFill>
          <a:ln/>
        </p:spPr>
      </p:sp>
      <p:sp>
        <p:nvSpPr>
          <p:cNvPr id="12" name="Text 9"/>
          <p:cNvSpPr/>
          <p:nvPr/>
        </p:nvSpPr>
        <p:spPr>
          <a:xfrm>
            <a:off x="6216491" y="3929420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Race Condition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16491" y="4303514"/>
            <a:ext cx="36637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for active calls before initiation—no duplicates.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997535" y="4906863"/>
            <a:ext cx="72985" cy="72985"/>
          </a:xfrm>
          <a:prstGeom prst="roundRect">
            <a:avLst>
              <a:gd name="adj" fmla="val 626430"/>
            </a:avLst>
          </a:prstGeom>
          <a:solidFill>
            <a:srgbClr val="835E54"/>
          </a:solidFill>
          <a:ln/>
        </p:spPr>
      </p:sp>
      <p:sp>
        <p:nvSpPr>
          <p:cNvPr id="15" name="Text 12"/>
          <p:cNvSpPr/>
          <p:nvPr/>
        </p:nvSpPr>
        <p:spPr>
          <a:xfrm>
            <a:off x="6216491" y="4829294"/>
            <a:ext cx="195179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SCALABILITY SOLUTION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16491" y="5203388"/>
            <a:ext cx="3663791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with connection pooling.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Celery workers with Redit Queue.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216491" y="5802273"/>
            <a:ext cx="36637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10244138" y="1224082"/>
            <a:ext cx="219086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Roadmap</a:t>
            </a:r>
            <a:endParaRPr lang="en-US" sz="170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8906" y="1666756"/>
            <a:ext cx="219075" cy="2190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0718721" y="1662232"/>
            <a:ext cx="190023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Improve </a:t>
            </a:r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Speech Services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10718721" y="2036326"/>
            <a:ext cx="3408164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from Twilio's basic STT/TTS to specialized providers</a:t>
            </a:r>
            <a:endParaRPr lang="en-US" sz="115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906" y="2800350"/>
            <a:ext cx="219075" cy="2190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0718721" y="2795826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Advanced Analytics</a:t>
            </a:r>
            <a:endParaRPr lang="en-US" sz="1400" dirty="0"/>
          </a:p>
        </p:txBody>
      </p:sp>
      <p:sp>
        <p:nvSpPr>
          <p:cNvPr id="24" name="Text 19"/>
          <p:cNvSpPr/>
          <p:nvPr/>
        </p:nvSpPr>
        <p:spPr>
          <a:xfrm>
            <a:off x="10718721" y="3169920"/>
            <a:ext cx="3408164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A/B testing, sentiment analysis, lead scoring,competitors</a:t>
            </a:r>
            <a:endParaRPr lang="en-US" sz="115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906" y="3933944"/>
            <a:ext cx="219075" cy="2190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718721" y="3929420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Voice Cloning</a:t>
            </a:r>
            <a:endParaRPr lang="en-US" sz="1400" dirty="0"/>
          </a:p>
        </p:txBody>
      </p:sp>
      <p:sp>
        <p:nvSpPr>
          <p:cNvPr id="27" name="Text 21"/>
          <p:cNvSpPr/>
          <p:nvPr/>
        </p:nvSpPr>
        <p:spPr>
          <a:xfrm>
            <a:off x="10718721" y="4303514"/>
            <a:ext cx="340816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ElevenLabs for brand consistency</a:t>
            </a:r>
            <a:endParaRPr lang="en-US" sz="115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8906" y="4833818"/>
            <a:ext cx="219075" cy="21907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10718721" y="4829294"/>
            <a:ext cx="184082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Self-Improvement Loop</a:t>
            </a:r>
            <a:endParaRPr lang="en-US" sz="1400" dirty="0"/>
          </a:p>
        </p:txBody>
      </p:sp>
      <p:sp>
        <p:nvSpPr>
          <p:cNvPr id="30" name="Text 23"/>
          <p:cNvSpPr/>
          <p:nvPr/>
        </p:nvSpPr>
        <p:spPr>
          <a:xfrm>
            <a:off x="10718721" y="5203388"/>
            <a:ext cx="340816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rates its own conversation quality</a:t>
            </a:r>
            <a:endParaRPr lang="en-US" sz="1150" dirty="0"/>
          </a:p>
        </p:txBody>
      </p:sp>
      <p:sp>
        <p:nvSpPr>
          <p:cNvPr id="31" name="Text 24"/>
          <p:cNvSpPr/>
          <p:nvPr/>
        </p:nvSpPr>
        <p:spPr>
          <a:xfrm>
            <a:off x="10718721" y="5729168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More support</a:t>
            </a:r>
            <a:endParaRPr lang="en-US" sz="1400" dirty="0"/>
          </a:p>
        </p:txBody>
      </p:sp>
      <p:sp>
        <p:nvSpPr>
          <p:cNvPr id="32" name="Text 25"/>
          <p:cNvSpPr/>
          <p:nvPr/>
        </p:nvSpPr>
        <p:spPr>
          <a:xfrm>
            <a:off x="10718721" y="6103263"/>
            <a:ext cx="3408164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support for more services instead of using only Google Calendar and Zoom.</a:t>
            </a:r>
            <a:endParaRPr lang="en-US" sz="1150" dirty="0"/>
          </a:p>
        </p:txBody>
      </p:sp>
      <p:sp>
        <p:nvSpPr>
          <p:cNvPr id="33" name="Text 26"/>
          <p:cNvSpPr/>
          <p:nvPr/>
        </p:nvSpPr>
        <p:spPr>
          <a:xfrm>
            <a:off x="10718721" y="6702147"/>
            <a:ext cx="340816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34" name="Text 27"/>
          <p:cNvSpPr/>
          <p:nvPr/>
        </p:nvSpPr>
        <p:spPr>
          <a:xfrm>
            <a:off x="6216610" y="7428786"/>
            <a:ext cx="790265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35" name="Shape 28"/>
          <p:cNvSpPr/>
          <p:nvPr/>
        </p:nvSpPr>
        <p:spPr>
          <a:xfrm>
            <a:off x="5997535" y="7264479"/>
            <a:ext cx="15240" cy="562332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68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Problem: Call Centers Don't Scale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1363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Manual Calling Limitations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3587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$50-100K per SDR annually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00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8-hour workdays only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431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Language barriers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853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Inconsistent quality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1275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scaling requires more hiring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2813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AI Solution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9334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Autonomous outbound calls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3756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voice conversations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81786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Detects interest, books meetings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6229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Calendar &amp; Zoom integration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4280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24/7 operation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4266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1000x Cost Reduction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52545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$0.05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557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 Booking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70476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vs $50+ manual cost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52545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557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Concurrent Calls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70476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vs 10-20 human team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52545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100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557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Bookings to ROI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70476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pays for itself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348" y="544711"/>
            <a:ext cx="4945499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Technical Architecture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348" y="1558409"/>
            <a:ext cx="989052" cy="11868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9163" y="1756172"/>
            <a:ext cx="2472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React Dashboard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9163" y="2183844"/>
            <a:ext cx="120588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TypeScript + Vite frontend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8" y="2745224"/>
            <a:ext cx="989052" cy="11868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79163" y="2942987"/>
            <a:ext cx="2472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FastAPI Backend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79163" y="3370659"/>
            <a:ext cx="120588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 API layer with async I/O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8" y="3932039"/>
            <a:ext cx="989052" cy="11868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79163" y="4129802"/>
            <a:ext cx="2472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Layer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79163" y="4557474"/>
            <a:ext cx="120588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+ Redis + Celery Workers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48" y="5118854"/>
            <a:ext cx="989052" cy="11868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79163" y="5316617"/>
            <a:ext cx="2472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Integrations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79163" y="5744289"/>
            <a:ext cx="120588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Twilio, GPT-4o-mini, Google Calendar, Zoom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692348" y="6528197"/>
            <a:ext cx="13245703" cy="1156692"/>
          </a:xfrm>
          <a:prstGeom prst="roundRect">
            <a:avLst>
              <a:gd name="adj" fmla="val 7183"/>
            </a:avLst>
          </a:prstGeom>
          <a:solidFill>
            <a:srgbClr val="E1D4D0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11" y="6830854"/>
            <a:ext cx="247174" cy="19776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35048" y="6775371"/>
            <a:ext cx="1240524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Principles: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Stateless API for horizontal scaling, modular services for reusability, async processing for high concurrency, production-ready with health checks and monitoring.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127"/>
            <a:ext cx="109005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Game-Changer: OpenAI Function Calling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48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Traditional Chatbots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6698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respond with text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0918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real actions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5138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human intervention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411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This System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469320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Checks calendar availability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3540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Books meetings directly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57760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Sends confirmations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019800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autonomous during calls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39828" y="19432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239828" y="2298263"/>
            <a:ext cx="3688675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2"/>
          <p:cNvSpPr/>
          <p:nvPr/>
        </p:nvSpPr>
        <p:spPr>
          <a:xfrm>
            <a:off x="6239828" y="2472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Define Tools for AI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6239828" y="3053715"/>
            <a:ext cx="36886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Functions like check_calendar_availability and book_meeting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155317" y="19432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0155317" y="2298263"/>
            <a:ext cx="368879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10155317" y="2472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Decides When to Act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155317" y="3053715"/>
            <a:ext cx="36887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Executes tools during conversation based on context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39828" y="45392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6239828" y="4894302"/>
            <a:ext cx="760428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2" name="Text 20"/>
          <p:cNvSpPr/>
          <p:nvPr/>
        </p:nvSpPr>
        <p:spPr>
          <a:xfrm>
            <a:off x="6239828" y="5068610"/>
            <a:ext cx="3143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Validation Prevents Errors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6239828" y="56497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Cache offered slots, validate bookings match—100% accuracy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33951" y="697230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 don't trust AI blindly—we validate everything.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3790" y="6717149"/>
            <a:ext cx="30480" cy="873204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415" y="366355"/>
            <a:ext cx="416992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Conversation Flow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307580" y="1047988"/>
            <a:ext cx="15240" cy="3970973"/>
          </a:xfrm>
          <a:prstGeom prst="roundRect">
            <a:avLst>
              <a:gd name="adj" fmla="val 366518"/>
            </a:avLst>
          </a:prstGeom>
          <a:solidFill>
            <a:srgbClr val="D1C8C6"/>
          </a:solidFill>
          <a:ln/>
        </p:spPr>
      </p:sp>
      <p:sp>
        <p:nvSpPr>
          <p:cNvPr id="4" name="Shape 2"/>
          <p:cNvSpPr/>
          <p:nvPr/>
        </p:nvSpPr>
        <p:spPr>
          <a:xfrm>
            <a:off x="6781860" y="1189911"/>
            <a:ext cx="398978" cy="15240"/>
          </a:xfrm>
          <a:prstGeom prst="roundRect">
            <a:avLst>
              <a:gd name="adj" fmla="val 366518"/>
            </a:avLst>
          </a:prstGeom>
          <a:solidFill>
            <a:srgbClr val="D1C8C6"/>
          </a:solidFill>
          <a:ln/>
        </p:spPr>
      </p:sp>
      <p:sp>
        <p:nvSpPr>
          <p:cNvPr id="5" name="Shape 3"/>
          <p:cNvSpPr/>
          <p:nvPr/>
        </p:nvSpPr>
        <p:spPr>
          <a:xfrm>
            <a:off x="7165598" y="1047988"/>
            <a:ext cx="299204" cy="299204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15426" y="1072872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87885" y="1093589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Call Initiation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65415" y="1381125"/>
            <a:ext cx="6184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Celery task loads lead, initiates Twilio call, creates record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7449562" y="1987868"/>
            <a:ext cx="398978" cy="15240"/>
          </a:xfrm>
          <a:prstGeom prst="roundRect">
            <a:avLst>
              <a:gd name="adj" fmla="val 366518"/>
            </a:avLst>
          </a:prstGeom>
          <a:solidFill>
            <a:srgbClr val="D1C8C6"/>
          </a:solidFill>
          <a:ln/>
        </p:spPr>
      </p:sp>
      <p:sp>
        <p:nvSpPr>
          <p:cNvPr id="10" name="Shape 8"/>
          <p:cNvSpPr/>
          <p:nvPr/>
        </p:nvSpPr>
        <p:spPr>
          <a:xfrm>
            <a:off x="7165598" y="1845945"/>
            <a:ext cx="299204" cy="299204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5426" y="1870829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80164" y="1891546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Speech-to-Text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80164" y="2179082"/>
            <a:ext cx="6184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Twilio converts user speech (200-500ms latency)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6781860" y="2675573"/>
            <a:ext cx="398978" cy="15240"/>
          </a:xfrm>
          <a:prstGeom prst="roundRect">
            <a:avLst>
              <a:gd name="adj" fmla="val 366518"/>
            </a:avLst>
          </a:prstGeom>
          <a:solidFill>
            <a:srgbClr val="D1C8C6"/>
          </a:solidFill>
          <a:ln/>
        </p:spPr>
      </p:sp>
      <p:sp>
        <p:nvSpPr>
          <p:cNvPr id="15" name="Shape 13"/>
          <p:cNvSpPr/>
          <p:nvPr/>
        </p:nvSpPr>
        <p:spPr>
          <a:xfrm>
            <a:off x="7165598" y="2533650"/>
            <a:ext cx="299204" cy="299204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5426" y="2558534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932045" y="2579251"/>
            <a:ext cx="171819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GPT-4o-mini Processing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465415" y="2866787"/>
            <a:ext cx="6184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analyzes with tools, executes functions (500-1500ms)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7449562" y="3363397"/>
            <a:ext cx="398978" cy="15240"/>
          </a:xfrm>
          <a:prstGeom prst="roundRect">
            <a:avLst>
              <a:gd name="adj" fmla="val 366518"/>
            </a:avLst>
          </a:prstGeom>
          <a:solidFill>
            <a:srgbClr val="D1C8C6"/>
          </a:solidFill>
          <a:ln/>
        </p:spPr>
      </p:sp>
      <p:sp>
        <p:nvSpPr>
          <p:cNvPr id="20" name="Shape 18"/>
          <p:cNvSpPr/>
          <p:nvPr/>
        </p:nvSpPr>
        <p:spPr>
          <a:xfrm>
            <a:off x="7165598" y="3221474"/>
            <a:ext cx="299204" cy="299204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5426" y="3246358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980164" y="3267075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Text-to-Speech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980164" y="3554611"/>
            <a:ext cx="6184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Twilio plays AI response audio (500-1000ms)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6781860" y="4051221"/>
            <a:ext cx="398978" cy="15240"/>
          </a:xfrm>
          <a:prstGeom prst="roundRect">
            <a:avLst>
              <a:gd name="adj" fmla="val 366518"/>
            </a:avLst>
          </a:prstGeom>
          <a:solidFill>
            <a:srgbClr val="D1C8C6"/>
          </a:solidFill>
          <a:ln/>
        </p:spPr>
      </p:sp>
      <p:sp>
        <p:nvSpPr>
          <p:cNvPr id="25" name="Shape 23"/>
          <p:cNvSpPr/>
          <p:nvPr/>
        </p:nvSpPr>
        <p:spPr>
          <a:xfrm>
            <a:off x="7165598" y="3909298"/>
            <a:ext cx="299204" cy="299204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5426" y="3934182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987885" y="3954899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Context &amp; Analytics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465415" y="4242435"/>
            <a:ext cx="6184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History saved, transcript generated, call finalized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1875234" y="6032897"/>
            <a:ext cx="163580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2-4</a:t>
            </a:r>
            <a:endParaRPr lang="en-US" sz="2600" dirty="0"/>
          </a:p>
        </p:txBody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807" y="5201722"/>
            <a:ext cx="1994892" cy="1994892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862018" y="7362825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Seconds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65415" y="7650361"/>
            <a:ext cx="445567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latency per turn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6497122" y="6032897"/>
            <a:ext cx="163580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$0.05</a:t>
            </a:r>
            <a:endParaRPr lang="en-US" sz="2600" dirty="0"/>
          </a:p>
        </p:txBody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94" y="5201722"/>
            <a:ext cx="1994892" cy="1994892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6483906" y="7362825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Cost</a:t>
            </a:r>
            <a:endParaRPr lang="en-US" sz="1300" dirty="0"/>
          </a:p>
        </p:txBody>
      </p:sp>
      <p:sp>
        <p:nvSpPr>
          <p:cNvPr id="36" name="Text 32"/>
          <p:cNvSpPr/>
          <p:nvPr/>
        </p:nvSpPr>
        <p:spPr>
          <a:xfrm>
            <a:off x="5087303" y="7650361"/>
            <a:ext cx="445567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 2-minute call</a:t>
            </a:r>
            <a:endParaRPr lang="en-US" sz="1000" dirty="0"/>
          </a:p>
        </p:txBody>
      </p:sp>
      <p:sp>
        <p:nvSpPr>
          <p:cNvPr id="37" name="Text 33"/>
          <p:cNvSpPr/>
          <p:nvPr/>
        </p:nvSpPr>
        <p:spPr>
          <a:xfrm>
            <a:off x="11119009" y="6032897"/>
            <a:ext cx="163580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500+</a:t>
            </a:r>
            <a:endParaRPr lang="en-US" sz="2600" dirty="0"/>
          </a:p>
        </p:txBody>
      </p:sp>
      <p:pic>
        <p:nvPicPr>
          <p:cNvPr id="3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582" y="5201722"/>
            <a:ext cx="1994892" cy="1994892"/>
          </a:xfrm>
          <a:prstGeom prst="rect">
            <a:avLst/>
          </a:prstGeom>
        </p:spPr>
      </p:pic>
      <p:sp>
        <p:nvSpPr>
          <p:cNvPr id="39" name="Text 34"/>
          <p:cNvSpPr/>
          <p:nvPr/>
        </p:nvSpPr>
        <p:spPr>
          <a:xfrm>
            <a:off x="11105793" y="7362825"/>
            <a:ext cx="166235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Capacity</a:t>
            </a:r>
            <a:endParaRPr lang="en-US" sz="1300" dirty="0"/>
          </a:p>
        </p:txBody>
      </p:sp>
      <p:sp>
        <p:nvSpPr>
          <p:cNvPr id="40" name="Text 35"/>
          <p:cNvSpPr/>
          <p:nvPr/>
        </p:nvSpPr>
        <p:spPr>
          <a:xfrm>
            <a:off x="9709190" y="7650361"/>
            <a:ext cx="445567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Concurrent calls when scaled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269" y="495895"/>
            <a:ext cx="6012418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Design Patterns &amp; Code Quality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1269" y="1329928"/>
            <a:ext cx="7881461" cy="1342906"/>
          </a:xfrm>
          <a:prstGeom prst="roundRect">
            <a:avLst>
              <a:gd name="adj" fmla="val 56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9150" y="1517809"/>
            <a:ext cx="225444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Service Layer Pattern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9150" y="1907738"/>
            <a:ext cx="7505700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Dependency injection with lazy-loaded services—reusable, easy to mock, single instance shared.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1269" y="2853095"/>
            <a:ext cx="7881461" cy="1342906"/>
          </a:xfrm>
          <a:prstGeom prst="roundRect">
            <a:avLst>
              <a:gd name="adj" fmla="val 56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150" y="3040975"/>
            <a:ext cx="251340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Smart Timezone Handling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9150" y="3430905"/>
            <a:ext cx="7505700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Enforced timezone-aware datetimes throughout—prevents silent bugs with defensive programming.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1269" y="4376261"/>
            <a:ext cx="7881461" cy="1342906"/>
          </a:xfrm>
          <a:prstGeom prst="roundRect">
            <a:avLst>
              <a:gd name="adj" fmla="val 564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9150" y="4564142"/>
            <a:ext cx="284999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Conditional Context Injection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9150" y="4954072"/>
            <a:ext cx="7505700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prompts based on available data—reduces tokens, prevents redundant questions.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1269" y="5899428"/>
            <a:ext cx="7881461" cy="1054298"/>
          </a:xfrm>
          <a:prstGeom prst="roundRect">
            <a:avLst>
              <a:gd name="adj" fmla="val 718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150" y="6087308"/>
            <a:ext cx="230743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Comprehensive Logging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9150" y="6477238"/>
            <a:ext cx="7505700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data with visual separators—quick debugging and searchable by call_id.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1269" y="7156609"/>
            <a:ext cx="788146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Standards: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Every class has docstrings, public methods document args/returns, try/catch with retry logic, no duplicate code.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1381"/>
            <a:ext cx="5378529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Multi-API Orchestration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6519" y="1635204"/>
            <a:ext cx="518993" cy="518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6519" y="2413635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Twilio Integration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6519" y="2862620"/>
            <a:ext cx="645890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Outbound calls, real-time STT/TTS, call recording, voicemail detection, status webhooks.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4859" y="1635204"/>
            <a:ext cx="518993" cy="5189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859" y="2413635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Google Calendar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44859" y="2862620"/>
            <a:ext cx="6459022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OAuth + Service Accounts, freebusy API, auto invitations, 9am-5pm working hours, conflict detection.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19" y="3942159"/>
            <a:ext cx="518993" cy="5189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6519" y="472059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Zoom Integration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6519" y="5169575"/>
            <a:ext cx="645890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OAuth 2.0, create meetings with join links, auto cloud recording, join before host enabled.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4859" y="3942159"/>
            <a:ext cx="518993" cy="51899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4859" y="472059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OpenAI GPT-4o-mini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44859" y="5169575"/>
            <a:ext cx="6459022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 calling, context management, tool execution, temperature 0.7 for natural conversation.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26519" y="6274951"/>
            <a:ext cx="391263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Challenge: AI Booking Wrong Dates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26519" y="6806922"/>
            <a:ext cx="633543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 Cache offered slots, validate bookings match. Result: 100% accuracy.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576066" y="6274951"/>
            <a:ext cx="389310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Challenge: Multi-language Support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576066" y="6806922"/>
            <a:ext cx="633543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 Detect language from phone prefix, language-specific TTS and prompts.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449" y="588169"/>
            <a:ext cx="5702498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Deployment &amp; Scalability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449" y="1664970"/>
            <a:ext cx="6474738" cy="2222778"/>
          </a:xfrm>
          <a:prstGeom prst="roundRect">
            <a:avLst>
              <a:gd name="adj" fmla="val 397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8309" y="1687830"/>
            <a:ext cx="6429018" cy="630317"/>
          </a:xfrm>
          <a:prstGeom prst="roundRect">
            <a:avLst>
              <a:gd name="adj" fmla="val 9650"/>
            </a:avLst>
          </a:prstGeom>
          <a:solidFill>
            <a:srgbClr val="EBE2E0"/>
          </a:solidFill>
          <a:ln/>
        </p:spPr>
      </p:sp>
      <p:sp>
        <p:nvSpPr>
          <p:cNvPr id="5" name="Text 3"/>
          <p:cNvSpPr/>
          <p:nvPr/>
        </p:nvSpPr>
        <p:spPr>
          <a:xfrm>
            <a:off x="3815239" y="1802130"/>
            <a:ext cx="315158" cy="393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68335" y="2528173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Web Service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68335" y="2982397"/>
            <a:ext cx="6008965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FastAPI API with auto-scaling (1-10 instances), health checks, auto-deploy from GitHub.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0213" y="1664970"/>
            <a:ext cx="6474738" cy="2222778"/>
          </a:xfrm>
          <a:prstGeom prst="roundRect">
            <a:avLst>
              <a:gd name="adj" fmla="val 397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43073" y="1687830"/>
            <a:ext cx="6429018" cy="630317"/>
          </a:xfrm>
          <a:prstGeom prst="roundRect">
            <a:avLst>
              <a:gd name="adj" fmla="val 9650"/>
            </a:avLst>
          </a:prstGeom>
          <a:solidFill>
            <a:srgbClr val="EBE2E0"/>
          </a:solidFill>
          <a:ln/>
        </p:spPr>
      </p:sp>
      <p:sp>
        <p:nvSpPr>
          <p:cNvPr id="10" name="Text 8"/>
          <p:cNvSpPr/>
          <p:nvPr/>
        </p:nvSpPr>
        <p:spPr>
          <a:xfrm>
            <a:off x="10500003" y="1802130"/>
            <a:ext cx="315158" cy="393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653099" y="2528173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Worker Service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653099" y="2982397"/>
            <a:ext cx="6008965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Celery with auto-scaling (1-10 instances), background call processing, exponential backoff retry.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5449" y="4097774"/>
            <a:ext cx="6474738" cy="1886545"/>
          </a:xfrm>
          <a:prstGeom prst="roundRect">
            <a:avLst>
              <a:gd name="adj" fmla="val 467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8309" y="4120634"/>
            <a:ext cx="6429018" cy="630317"/>
          </a:xfrm>
          <a:prstGeom prst="roundRect">
            <a:avLst>
              <a:gd name="adj" fmla="val 9650"/>
            </a:avLst>
          </a:prstGeom>
          <a:solidFill>
            <a:srgbClr val="EBE2E0"/>
          </a:solidFill>
          <a:ln/>
        </p:spPr>
      </p:sp>
      <p:sp>
        <p:nvSpPr>
          <p:cNvPr id="15" name="Text 13"/>
          <p:cNvSpPr/>
          <p:nvPr/>
        </p:nvSpPr>
        <p:spPr>
          <a:xfrm>
            <a:off x="3815239" y="4234934"/>
            <a:ext cx="315158" cy="393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68335" y="4960977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Static Site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968335" y="5415201"/>
            <a:ext cx="600896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frontend on CDN (infinite scale), npm build process.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420213" y="4097774"/>
            <a:ext cx="6474738" cy="1886545"/>
          </a:xfrm>
          <a:prstGeom prst="roundRect">
            <a:avLst>
              <a:gd name="adj" fmla="val 467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43073" y="4120634"/>
            <a:ext cx="6429018" cy="630317"/>
          </a:xfrm>
          <a:prstGeom prst="roundRect">
            <a:avLst>
              <a:gd name="adj" fmla="val 9650"/>
            </a:avLst>
          </a:prstGeom>
          <a:solidFill>
            <a:srgbClr val="EBE2E0"/>
          </a:solidFill>
          <a:ln/>
        </p:spPr>
      </p:sp>
      <p:sp>
        <p:nvSpPr>
          <p:cNvPr id="20" name="Text 18"/>
          <p:cNvSpPr/>
          <p:nvPr/>
        </p:nvSpPr>
        <p:spPr>
          <a:xfrm>
            <a:off x="10500003" y="4234934"/>
            <a:ext cx="315158" cy="393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7653099" y="4960977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Managed Services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653099" y="5415201"/>
            <a:ext cx="600896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with connection pooling, Redis task queue.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35449" y="6325672"/>
            <a:ext cx="3765471" cy="262652"/>
          </a:xfrm>
          <a:prstGeom prst="roundRect">
            <a:avLst>
              <a:gd name="adj" fmla="val 336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5449" y="6325672"/>
            <a:ext cx="1882735" cy="262652"/>
          </a:xfrm>
          <a:prstGeom prst="roundRect">
            <a:avLst>
              <a:gd name="adj" fmla="val 33602"/>
            </a:avLst>
          </a:prstGeom>
          <a:solidFill>
            <a:srgbClr val="835E54"/>
          </a:solidFill>
          <a:ln/>
        </p:spPr>
      </p:sp>
      <p:sp>
        <p:nvSpPr>
          <p:cNvPr id="25" name="Text 23"/>
          <p:cNvSpPr/>
          <p:nvPr/>
        </p:nvSpPr>
        <p:spPr>
          <a:xfrm>
            <a:off x="4658439" y="6325672"/>
            <a:ext cx="28836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35449" y="6850856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Initial Capacity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735449" y="7305080"/>
            <a:ext cx="421136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Concurrent calls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5209461" y="6325672"/>
            <a:ext cx="3467457" cy="262652"/>
          </a:xfrm>
          <a:prstGeom prst="roundRect">
            <a:avLst>
              <a:gd name="adj" fmla="val 336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209461" y="6325672"/>
            <a:ext cx="3467457" cy="262652"/>
          </a:xfrm>
          <a:prstGeom prst="roundRect">
            <a:avLst>
              <a:gd name="adj" fmla="val 33602"/>
            </a:avLst>
          </a:prstGeom>
          <a:solidFill>
            <a:srgbClr val="835E54"/>
          </a:solidFill>
          <a:ln/>
        </p:spPr>
      </p:sp>
      <p:sp>
        <p:nvSpPr>
          <p:cNvPr id="30" name="Text 28"/>
          <p:cNvSpPr/>
          <p:nvPr/>
        </p:nvSpPr>
        <p:spPr>
          <a:xfrm>
            <a:off x="8834438" y="6325672"/>
            <a:ext cx="58638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500+</a:t>
            </a:r>
            <a:endParaRPr lang="en-US" sz="2050" dirty="0"/>
          </a:p>
        </p:txBody>
      </p:sp>
      <p:sp>
        <p:nvSpPr>
          <p:cNvPr id="31" name="Text 29"/>
          <p:cNvSpPr/>
          <p:nvPr/>
        </p:nvSpPr>
        <p:spPr>
          <a:xfrm>
            <a:off x="5209461" y="6850856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Scaled Capacity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5209461" y="7305080"/>
            <a:ext cx="421136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Concurrent calls</a:t>
            </a:r>
            <a:endParaRPr lang="en-US" sz="1650" dirty="0"/>
          </a:p>
        </p:txBody>
      </p:sp>
      <p:sp>
        <p:nvSpPr>
          <p:cNvPr id="33" name="Shape 31"/>
          <p:cNvSpPr/>
          <p:nvPr/>
        </p:nvSpPr>
        <p:spPr>
          <a:xfrm>
            <a:off x="9683472" y="6325672"/>
            <a:ext cx="3178969" cy="262652"/>
          </a:xfrm>
          <a:prstGeom prst="roundRect">
            <a:avLst>
              <a:gd name="adj" fmla="val 336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9683472" y="6325672"/>
            <a:ext cx="3178969" cy="262652"/>
          </a:xfrm>
          <a:prstGeom prst="roundRect">
            <a:avLst>
              <a:gd name="adj" fmla="val 33602"/>
            </a:avLst>
          </a:prstGeom>
          <a:solidFill>
            <a:srgbClr val="835E54"/>
          </a:solidFill>
          <a:ln/>
        </p:spPr>
      </p:sp>
      <p:sp>
        <p:nvSpPr>
          <p:cNvPr id="35" name="Text 33"/>
          <p:cNvSpPr/>
          <p:nvPr/>
        </p:nvSpPr>
        <p:spPr>
          <a:xfrm>
            <a:off x="13019961" y="6325672"/>
            <a:ext cx="87499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10000+</a:t>
            </a:r>
            <a:endParaRPr lang="en-US" sz="2050" dirty="0"/>
          </a:p>
        </p:txBody>
      </p:sp>
      <p:sp>
        <p:nvSpPr>
          <p:cNvPr id="36" name="Text 34"/>
          <p:cNvSpPr/>
          <p:nvPr/>
        </p:nvSpPr>
        <p:spPr>
          <a:xfrm>
            <a:off x="9683472" y="6850856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Daily Processing</a:t>
            </a:r>
            <a:endParaRPr lang="en-US" sz="2050" dirty="0"/>
          </a:p>
        </p:txBody>
      </p:sp>
      <p:sp>
        <p:nvSpPr>
          <p:cNvPr id="37" name="Text 35"/>
          <p:cNvSpPr/>
          <p:nvPr/>
        </p:nvSpPr>
        <p:spPr>
          <a:xfrm>
            <a:off x="9683472" y="7305080"/>
            <a:ext cx="421147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Leads per day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2025-11-04T09:10:48Z</dcterms:created>
  <dcterms:modified xsi:type="dcterms:W3CDTF">2025-11-04T09:10:48Z</dcterms:modified>
</cp:coreProperties>
</file>